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987"/>
    <a:srgbClr val="887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1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9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5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C1E4-B3D5-4951-9DF4-B5800A12EB64}" type="datetimeFigureOut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86CF6-5BC4-4CED-B648-364507ADC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3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t="12146" r="649" b="-12146"/>
          <a:stretch/>
        </p:blipFill>
        <p:spPr>
          <a:xfrm>
            <a:off x="0" y="0"/>
            <a:ext cx="9144000" cy="778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05247"/>
            <a:ext cx="6930736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dirty="0" smtClean="0"/>
              <a:t>Herodian road at Aphek Antipatris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183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1-9: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926" y="646332"/>
            <a:ext cx="9015845" cy="5350631"/>
            <a:chOff x="66926" y="646332"/>
            <a:chExt cx="9015845" cy="5350631"/>
          </a:xfrm>
        </p:grpSpPr>
        <p:sp>
          <p:nvSpPr>
            <p:cNvPr id="2" name="Oval 1"/>
            <p:cNvSpPr/>
            <p:nvPr/>
          </p:nvSpPr>
          <p:spPr>
            <a:xfrm>
              <a:off x="3594639" y="3705928"/>
              <a:ext cx="2005445" cy="12157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Son</a:t>
              </a:r>
              <a:endParaRPr lang="en-US" sz="36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818909" y="646332"/>
              <a:ext cx="2653146" cy="12157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Satan</a:t>
              </a:r>
              <a:endParaRPr lang="en-US" sz="3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92727" y="646332"/>
              <a:ext cx="2653146" cy="12157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Solomon</a:t>
              </a:r>
              <a:endParaRPr lang="en-US" sz="36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0884" y="1888046"/>
              <a:ext cx="3948546" cy="1153391"/>
            </a:xfrm>
            <a:prstGeom prst="roundRect">
              <a:avLst/>
            </a:prstGeom>
            <a:solidFill>
              <a:srgbClr val="5F29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Wisdom</a:t>
              </a:r>
            </a:p>
            <a:p>
              <a:pPr algn="ctr"/>
              <a:r>
                <a:rPr lang="en-US" sz="3600" dirty="0" smtClean="0"/>
                <a:t>= Revelation of God</a:t>
              </a:r>
              <a:endParaRPr lang="en-US" sz="36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93729" y="1888046"/>
              <a:ext cx="3938153" cy="1153391"/>
            </a:xfrm>
            <a:prstGeom prst="roundRect">
              <a:avLst/>
            </a:prstGeom>
            <a:solidFill>
              <a:srgbClr val="5F29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Folly</a:t>
              </a:r>
            </a:p>
            <a:p>
              <a:pPr algn="ctr"/>
              <a:r>
                <a:rPr lang="en-US" sz="3600" dirty="0" smtClean="0"/>
                <a:t>[Human Reasoning]</a:t>
              </a:r>
              <a:endParaRPr lang="en-US" sz="36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926" y="4836646"/>
              <a:ext cx="3948546" cy="1153391"/>
            </a:xfrm>
            <a:prstGeom prst="roundRect">
              <a:avLst/>
            </a:prstGeom>
            <a:solidFill>
              <a:srgbClr val="5F29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True Spiritual Life</a:t>
              </a:r>
              <a:endParaRPr lang="en-US" sz="36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34225" y="4843572"/>
              <a:ext cx="3948546" cy="1153391"/>
            </a:xfrm>
            <a:prstGeom prst="roundRect">
              <a:avLst/>
            </a:prstGeom>
            <a:solidFill>
              <a:srgbClr val="5F29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Spiritual Death</a:t>
              </a:r>
              <a:endParaRPr lang="en-US" sz="3600" dirty="0"/>
            </a:p>
          </p:txBody>
        </p:sp>
        <p:sp>
          <p:nvSpPr>
            <p:cNvPr id="27" name="Curved Right Arrow 26"/>
            <p:cNvSpPr/>
            <p:nvPr/>
          </p:nvSpPr>
          <p:spPr>
            <a:xfrm>
              <a:off x="4708200" y="1125883"/>
              <a:ext cx="1110710" cy="4121525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Right Arrow 27"/>
            <p:cNvSpPr/>
            <p:nvPr/>
          </p:nvSpPr>
          <p:spPr>
            <a:xfrm>
              <a:off x="3334250" y="1125882"/>
              <a:ext cx="1110710" cy="4121525"/>
            </a:xfrm>
            <a:prstGeom prst="curvedRightArrow">
              <a:avLst/>
            </a:prstGeom>
            <a:solidFill>
              <a:srgbClr val="FF0000"/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5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892"/>
            <a:ext cx="9144000" cy="46663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692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3519" y="106005"/>
            <a:ext cx="8905008" cy="3229623"/>
            <a:chOff x="66926" y="646332"/>
            <a:chExt cx="9015845" cy="5350631"/>
          </a:xfrm>
        </p:grpSpPr>
        <p:sp>
          <p:nvSpPr>
            <p:cNvPr id="2" name="Oval 1"/>
            <p:cNvSpPr/>
            <p:nvPr/>
          </p:nvSpPr>
          <p:spPr>
            <a:xfrm>
              <a:off x="3594639" y="3705928"/>
              <a:ext cx="2005445" cy="12157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Son</a:t>
              </a:r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818909" y="646332"/>
              <a:ext cx="2653146" cy="12157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Satan</a:t>
              </a:r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92727" y="646332"/>
              <a:ext cx="2653146" cy="121573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Solomon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70884" y="1888046"/>
              <a:ext cx="3948546" cy="1153391"/>
            </a:xfrm>
            <a:prstGeom prst="roundRect">
              <a:avLst/>
            </a:prstGeom>
            <a:solidFill>
              <a:srgbClr val="5F29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Wisdom</a:t>
              </a:r>
            </a:p>
            <a:p>
              <a:pPr algn="ctr"/>
              <a:r>
                <a:rPr lang="en-US" dirty="0" smtClean="0"/>
                <a:t>= Revelation of God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693729" y="1888046"/>
              <a:ext cx="3938153" cy="1153391"/>
            </a:xfrm>
            <a:prstGeom prst="roundRect">
              <a:avLst/>
            </a:prstGeom>
            <a:solidFill>
              <a:srgbClr val="5F29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Folly</a:t>
              </a:r>
            </a:p>
            <a:p>
              <a:pPr algn="ctr"/>
              <a:r>
                <a:rPr lang="en-US" dirty="0" smtClean="0"/>
                <a:t>[Human Reasoning]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6926" y="4836646"/>
              <a:ext cx="3948546" cy="1153391"/>
            </a:xfrm>
            <a:prstGeom prst="roundRect">
              <a:avLst/>
            </a:prstGeom>
            <a:solidFill>
              <a:srgbClr val="5F29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True Spiritual Life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134225" y="4843572"/>
              <a:ext cx="3948546" cy="1153391"/>
            </a:xfrm>
            <a:prstGeom prst="roundRect">
              <a:avLst/>
            </a:prstGeom>
            <a:solidFill>
              <a:srgbClr val="5F298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Spiritual Death</a:t>
              </a:r>
              <a:endParaRPr lang="en-US" dirty="0"/>
            </a:p>
          </p:txBody>
        </p:sp>
        <p:sp>
          <p:nvSpPr>
            <p:cNvPr id="27" name="Curved Right Arrow 26"/>
            <p:cNvSpPr/>
            <p:nvPr/>
          </p:nvSpPr>
          <p:spPr>
            <a:xfrm>
              <a:off x="4708200" y="1125883"/>
              <a:ext cx="1110710" cy="4121525"/>
            </a:xfrm>
            <a:prstGeom prst="curv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urved Right Arrow 27"/>
            <p:cNvSpPr/>
            <p:nvPr/>
          </p:nvSpPr>
          <p:spPr>
            <a:xfrm>
              <a:off x="3334250" y="1125882"/>
              <a:ext cx="1110710" cy="4121525"/>
            </a:xfrm>
            <a:prstGeom prst="curvedRightArrow">
              <a:avLst/>
            </a:prstGeom>
            <a:solidFill>
              <a:srgbClr val="FF0000"/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8705"/>
            <a:ext cx="9143999" cy="34092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468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3554819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5a: Trust in the LORD with all your heart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5b: And do not lean on your own 	understanding. 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6a: In all your ways acknowledge Him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6278642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5a: Trust in the LORD with all your heart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5b: And do not lean on your own 	understanding. 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6a: In all your ways acknowledge Him</a:t>
            </a:r>
          </a:p>
          <a:p>
            <a:pPr>
              <a:spcBef>
                <a:spcPts val="18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</a:rPr>
              <a:t>			</a:t>
            </a:r>
            <a:r>
              <a:rPr lang="he-IL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יָדַע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			</a:t>
            </a:r>
            <a:r>
              <a:rPr lang="en-US" sz="3600" b="1" dirty="0" smtClean="0">
                <a:solidFill>
                  <a:srgbClr val="FF0000"/>
                </a:solidFill>
              </a:rPr>
              <a:t>“to know”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314423" y="3451538"/>
            <a:ext cx="528033" cy="104318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0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4339650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5a: Trust in the LORD with all your heart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5b: And do not lean on your own 	understanding. 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6a: In all your ways acknowledge Him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6b: And He will make your paths straight.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4108817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6b: And He will make your paths straight.</a:t>
            </a:r>
          </a:p>
          <a:p>
            <a:pPr>
              <a:spcBef>
                <a:spcPts val="18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600" b="1" dirty="0"/>
              <a:t>Proverbs 15.21 </a:t>
            </a:r>
            <a:r>
              <a:rPr lang="en-US" sz="3600" b="1" dirty="0" smtClean="0"/>
              <a:t>NIV:  </a:t>
            </a:r>
            <a:r>
              <a:rPr lang="en-US" sz="3600" b="1" dirty="0"/>
              <a:t>“Folly </a:t>
            </a:r>
            <a:r>
              <a:rPr lang="en-US" sz="3600" b="1" dirty="0" smtClean="0"/>
              <a:t>brings </a:t>
            </a:r>
            <a:r>
              <a:rPr lang="en-US" sz="3600" b="1" dirty="0"/>
              <a:t>joy to one who has no sense, but whoever has understanding </a:t>
            </a:r>
            <a:r>
              <a:rPr lang="en-US" sz="3600" b="1" dirty="0" smtClean="0"/>
              <a:t>keeps </a:t>
            </a:r>
            <a:r>
              <a:rPr lang="en-US" sz="3600" b="1" dirty="0"/>
              <a:t>a straight course.”</a:t>
            </a:r>
          </a:p>
        </p:txBody>
      </p:sp>
    </p:spTree>
    <p:extLst>
      <p:ext uri="{BB962C8B-B14F-4D97-AF65-F5344CB8AC3E}">
        <p14:creationId xmlns:p14="http://schemas.microsoft.com/office/powerpoint/2010/main" val="33688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6878806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Trust in the LORD with all your heart / And do not lean on your own understanding.  In all your ways acknowledge Him / And He will make your paths straight.</a:t>
            </a:r>
          </a:p>
          <a:p>
            <a:pPr>
              <a:spcBef>
                <a:spcPts val="18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 lvl="0">
              <a:spcBef>
                <a:spcPts val="1800"/>
              </a:spcBef>
            </a:pPr>
            <a:r>
              <a:rPr lang="en-US" sz="3600" b="1" dirty="0"/>
              <a:t>Trust completely in Yahweh and his revelation in the Bible, and don’t rely on your own faulty thinking; know Yahweh intimately in every aspect of your life, and he will bring you on the straight path of true spiritual life</a:t>
            </a:r>
            <a:r>
              <a:rPr lang="en-US" sz="3600" b="1" dirty="0" smtClean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527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6100" y="2426017"/>
            <a:ext cx="6057900" cy="4431983"/>
          </a:xfrm>
          <a:prstGeom prst="rect">
            <a:avLst/>
          </a:prstGeom>
          <a:solidFill>
            <a:srgbClr val="887040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baseline="30000" dirty="0" smtClean="0">
                <a:solidFill>
                  <a:srgbClr val="002060"/>
                </a:solidFill>
              </a:rPr>
              <a:t>5</a:t>
            </a:r>
            <a:r>
              <a:rPr lang="en-US" sz="3600" b="1" dirty="0" smtClean="0">
                <a:solidFill>
                  <a:srgbClr val="002060"/>
                </a:solidFill>
              </a:rPr>
              <a:t>Trust in the LORD with all your heart / And do not lean on your own understanding.  </a:t>
            </a:r>
          </a:p>
          <a:p>
            <a:pPr>
              <a:spcBef>
                <a:spcPts val="1800"/>
              </a:spcBef>
            </a:pPr>
            <a:r>
              <a:rPr lang="en-US" sz="3600" b="1" baseline="30000" dirty="0" smtClean="0">
                <a:solidFill>
                  <a:srgbClr val="002060"/>
                </a:solidFill>
              </a:rPr>
              <a:t>6</a:t>
            </a:r>
            <a:r>
              <a:rPr lang="en-US" sz="3600" b="1" dirty="0" smtClean="0">
                <a:solidFill>
                  <a:srgbClr val="002060"/>
                </a:solidFill>
              </a:rPr>
              <a:t>In all your ways acknowledge Him / And He will make your paths straight.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4339650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5a: Trust in the LORD with all your heart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5b: And do not lean on your own 	understanding. 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6a: In all your ways acknowledge Him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6b: And He will make your paths straight.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143116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5a: Trust in the LORD with all your heart </a:t>
            </a:r>
          </a:p>
        </p:txBody>
      </p:sp>
    </p:spTree>
    <p:extLst>
      <p:ext uri="{BB962C8B-B14F-4D97-AF65-F5344CB8AC3E}">
        <p14:creationId xmlns:p14="http://schemas.microsoft.com/office/powerpoint/2010/main" val="72559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4939814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5a: Trust in the LORD with all your heart </a:t>
            </a:r>
          </a:p>
          <a:p>
            <a:pPr>
              <a:spcBef>
                <a:spcPts val="1800"/>
              </a:spcBef>
            </a:pPr>
            <a:endParaRPr lang="en-US" sz="3600" b="1" dirty="0" smtClean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600" b="1" dirty="0">
                <a:solidFill>
                  <a:srgbClr val="002060"/>
                </a:solidFill>
              </a:rPr>
              <a:t>	</a:t>
            </a:r>
            <a:r>
              <a:rPr lang="en-US" sz="3600" b="1" dirty="0" smtClean="0">
                <a:solidFill>
                  <a:srgbClr val="002060"/>
                </a:solidFill>
              </a:rPr>
              <a:t>				</a:t>
            </a:r>
            <a:r>
              <a:rPr lang="he-IL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לֵב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FFFF00"/>
                </a:solidFill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</a:rPr>
              <a:t>physical heart or inner being, will, mind…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endParaRPr lang="en-US" sz="3600" b="1" dirty="0">
              <a:solidFill>
                <a:srgbClr val="FFFF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444836" y="1381991"/>
            <a:ext cx="1475509" cy="11222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4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3554819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5a: Trust in the LORD with all your heart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5b: And do not lean on your own 	understanding.  </a:t>
            </a:r>
          </a:p>
          <a:p>
            <a:pPr>
              <a:spcBef>
                <a:spcPts val="1800"/>
              </a:spcBef>
            </a:pP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6463308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3.5-6 NASB: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5a: Trust in the LORD with all your heart </a:t>
            </a: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002060"/>
                </a:solidFill>
              </a:rPr>
              <a:t>5b: And do not lean on your own 	understanding.  </a:t>
            </a:r>
          </a:p>
          <a:p>
            <a:pPr>
              <a:spcBef>
                <a:spcPts val="1800"/>
              </a:spcBef>
            </a:pPr>
            <a:endParaRPr lang="en-US" sz="3600" b="1" dirty="0">
              <a:solidFill>
                <a:srgbClr val="00206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Proverbs 2.6 </a:t>
            </a:r>
            <a:r>
              <a:rPr lang="en-US" sz="3600" b="1" dirty="0" smtClean="0">
                <a:solidFill>
                  <a:srgbClr val="FF0000"/>
                </a:solidFill>
              </a:rPr>
              <a:t>NIV: 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For </a:t>
            </a:r>
            <a:r>
              <a:rPr lang="en-US" sz="3600" b="1" dirty="0">
                <a:solidFill>
                  <a:srgbClr val="FF0000"/>
                </a:solidFill>
              </a:rPr>
              <a:t>the LORD gives wisdom; from his mouth come knowledge and understanding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1800"/>
              </a:spcBef>
            </a:pP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646331"/>
          </a:xfrm>
          <a:prstGeom prst="rect">
            <a:avLst/>
          </a:prstGeom>
          <a:noFill/>
        </p:spPr>
        <p:txBody>
          <a:bodyPr wrap="square" lIns="91440" rIns="91440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Proverbs 1-9:</a:t>
            </a:r>
          </a:p>
        </p:txBody>
      </p:sp>
      <p:sp>
        <p:nvSpPr>
          <p:cNvPr id="2" name="Oval 1"/>
          <p:cNvSpPr/>
          <p:nvPr/>
        </p:nvSpPr>
        <p:spPr>
          <a:xfrm>
            <a:off x="3594639" y="3705928"/>
            <a:ext cx="2005445" cy="12157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Son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692727" y="646332"/>
            <a:ext cx="2653146" cy="1215736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Solomon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570884" y="1888046"/>
            <a:ext cx="3948546" cy="1153391"/>
          </a:xfrm>
          <a:prstGeom prst="roundRect">
            <a:avLst/>
          </a:prstGeom>
          <a:solidFill>
            <a:srgbClr val="5F29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Wisdom</a:t>
            </a:r>
          </a:p>
          <a:p>
            <a:pPr algn="ctr"/>
            <a:r>
              <a:rPr lang="en-US" sz="3600" dirty="0" smtClean="0"/>
              <a:t>= Revelation of God</a:t>
            </a:r>
            <a:endParaRPr lang="en-US" sz="3600" dirty="0"/>
          </a:p>
        </p:txBody>
      </p:sp>
      <p:sp>
        <p:nvSpPr>
          <p:cNvPr id="18" name="Rounded Rectangle 17"/>
          <p:cNvSpPr/>
          <p:nvPr/>
        </p:nvSpPr>
        <p:spPr>
          <a:xfrm>
            <a:off x="66926" y="4836646"/>
            <a:ext cx="3948546" cy="1153391"/>
          </a:xfrm>
          <a:prstGeom prst="roundRect">
            <a:avLst/>
          </a:prstGeom>
          <a:solidFill>
            <a:srgbClr val="5F29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True Spiritual Life</a:t>
            </a:r>
            <a:endParaRPr lang="en-US" sz="3600" dirty="0"/>
          </a:p>
        </p:txBody>
      </p:sp>
      <p:sp>
        <p:nvSpPr>
          <p:cNvPr id="28" name="Curved Right Arrow 27"/>
          <p:cNvSpPr/>
          <p:nvPr/>
        </p:nvSpPr>
        <p:spPr>
          <a:xfrm>
            <a:off x="3334250" y="1125882"/>
            <a:ext cx="1110710" cy="4121525"/>
          </a:xfrm>
          <a:prstGeom prst="curvedRightArrow">
            <a:avLst/>
          </a:prstGeom>
          <a:solidFill>
            <a:srgbClr val="FF0000"/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379</Words>
  <Application>Microsoft Office PowerPoint</Application>
  <PresentationFormat>On-screen Show (4:3)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Groben</dc:creator>
  <cp:lastModifiedBy>William Groben</cp:lastModifiedBy>
  <cp:revision>16</cp:revision>
  <dcterms:created xsi:type="dcterms:W3CDTF">2013-11-22T19:39:47Z</dcterms:created>
  <dcterms:modified xsi:type="dcterms:W3CDTF">2013-11-26T13:55:20Z</dcterms:modified>
</cp:coreProperties>
</file>